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1" r:id="rId4"/>
    <p:sldId id="262" r:id="rId5"/>
    <p:sldId id="265" r:id="rId6"/>
    <p:sldId id="266" r:id="rId7"/>
    <p:sldId id="267" r:id="rId8"/>
    <p:sldId id="268" r:id="rId9"/>
    <p:sldId id="259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68E"/>
    <a:srgbClr val="348DBC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64" autoAdjust="0"/>
  </p:normalViewPr>
  <p:slideViewPr>
    <p:cSldViewPr snapToGrid="0" snapToObjects="1"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893F-7AF4-4DD7-92AF-E9C9FD8013A1}" type="datetimeFigureOut">
              <a:rPr lang="fr-FR" smtClean="0"/>
              <a:pPr/>
              <a:t>16/03/2011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E2631-6085-4630-8470-429F4DDB1D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4E22-E029-4985-8F03-19B2D5C3F188}" type="datetimeFigureOut">
              <a:rPr lang="fr-FR" smtClean="0"/>
              <a:pPr/>
              <a:t>16/03/2011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AEE90-18D3-4C68-8CE1-DB6CB0DD56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EE90-18D3-4C68-8CE1-DB6CB0DD56D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EE90-18D3-4C68-8CE1-DB6CB0DD56D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6D4A8-1DA0-42AE-AB52-4AD93262449D}" type="datetime1">
              <a:rPr lang="fr-FR" smtClean="0"/>
              <a:pPr/>
              <a:t>16/03/2011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445A-847A-4625-9662-1ED6F3943241}" type="datetime1">
              <a:rPr lang="fr-FR" smtClean="0"/>
              <a:pPr/>
              <a:t>16/03/2011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91F0-D75C-42A7-9516-81F0860A2397}" type="datetime1">
              <a:rPr lang="fr-FR" smtClean="0"/>
              <a:pPr/>
              <a:t>16/03/2011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5AEB-13A9-4673-AE39-CEC94329AA8F}" type="datetime1">
              <a:rPr lang="fr-FR" smtClean="0"/>
              <a:pPr/>
              <a:t>16/03/2011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9C3A-755E-490A-BC87-DD62BD10D861}" type="datetime1">
              <a:rPr lang="fr-FR" smtClean="0"/>
              <a:pPr/>
              <a:t>16/03/2011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4372-864D-4257-8F9C-AF12B1489ED2}" type="datetime1">
              <a:rPr lang="fr-FR" smtClean="0"/>
              <a:pPr/>
              <a:t>16/03/2011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A72A-BCB5-42E6-8F32-7CC60899B98B}" type="datetime1">
              <a:rPr lang="fr-FR" smtClean="0"/>
              <a:pPr/>
              <a:t>16/03/2011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2DA2-1C96-48B6-B19F-C2D7F10E883E}" type="datetime1">
              <a:rPr lang="fr-FR" smtClean="0"/>
              <a:pPr/>
              <a:t>16/03/2011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D1848-8267-487D-92FF-8FAFB08E9047}" type="datetime1">
              <a:rPr lang="fr-FR" smtClean="0"/>
              <a:pPr/>
              <a:t>16/03/2011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6B88-1F06-474E-82F7-6678EAE61EE9}" type="datetime1">
              <a:rPr lang="fr-FR" smtClean="0"/>
              <a:pPr/>
              <a:t>16/03/2011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9F7-1D9A-4605-981B-1A47D29CF01F}" type="datetime1">
              <a:rPr lang="fr-FR" smtClean="0"/>
              <a:pPr/>
              <a:t>16/03/2011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2AAE4-07A4-416E-AE56-1D027878AD11}" type="datetime1">
              <a:rPr lang="fr-FR" smtClean="0"/>
              <a:pPr/>
              <a:t>16/03/2011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ransition>
    <p:newsflash/>
  </p:transition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tap-france.com" TargetMode="External"/><Relationship Id="rId2" Type="http://schemas.openxmlformats.org/officeDocument/2006/relationships/hyperlink" Target="http://www.tap-france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157" y="2192784"/>
            <a:ext cx="6172200" cy="189436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E-procurement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157" y="3401346"/>
            <a:ext cx="6172200" cy="13716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Approvisionnement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</a:t>
            </a:r>
            <a:r>
              <a:rPr lang="en-US" sz="1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www.tap-france.com</a:t>
            </a:r>
            <a:endParaRPr lang="en-US" sz="1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30" y="304294"/>
            <a:ext cx="3608564" cy="1393180"/>
          </a:xfrm>
          <a:prstGeom prst="rect">
            <a:avLst/>
          </a:prstGeom>
        </p:spPr>
      </p:pic>
      <p:pic>
        <p:nvPicPr>
          <p:cNvPr id="7" name="Picture 6" descr="websiteReflec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17" y="1697474"/>
            <a:ext cx="5765951" cy="5160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829957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8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299" y="2039111"/>
            <a:ext cx="5648623" cy="482063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Pour plus </a:t>
            </a:r>
            <a:r>
              <a:rPr lang="en-US" sz="2400" dirty="0" err="1" smtClean="0"/>
              <a:t>d’infos</a:t>
            </a:r>
            <a:r>
              <a:rPr lang="en-US" sz="2400" dirty="0" smtClean="0"/>
              <a:t>, </a:t>
            </a:r>
            <a:r>
              <a:rPr lang="en-US" sz="2400" dirty="0" err="1" smtClean="0"/>
              <a:t>conctactez</a:t>
            </a:r>
            <a:r>
              <a:rPr lang="en-US" sz="2400" dirty="0" smtClean="0"/>
              <a:t>  nous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2116" y="3591417"/>
            <a:ext cx="5370990" cy="329259"/>
          </a:xfrm>
        </p:spPr>
        <p:txBody>
          <a:bodyPr>
            <a:noAutofit/>
          </a:bodyPr>
          <a:lstStyle/>
          <a:p>
            <a:r>
              <a:rPr lang="en-US" sz="2800" cap="none" dirty="0" smtClean="0">
                <a:solidFill>
                  <a:srgbClr val="FFFF00"/>
                </a:solidFill>
                <a:hlinkClick r:id="rId2"/>
              </a:rPr>
              <a:t>www.tap-france.com</a:t>
            </a:r>
            <a:endParaRPr lang="en-US" sz="2800" cap="none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918" y="4678532"/>
            <a:ext cx="3148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TAP AGENCE NORD</a:t>
            </a:r>
          </a:p>
          <a:p>
            <a:pPr algn="ctr"/>
            <a:r>
              <a:rPr lang="en-US" sz="1600" dirty="0" smtClean="0"/>
              <a:t>ZA Sainte </a:t>
            </a:r>
            <a:r>
              <a:rPr lang="en-US" sz="1600" dirty="0" err="1" smtClean="0"/>
              <a:t>Apolline</a:t>
            </a:r>
            <a:endParaRPr lang="en-US" sz="1600" dirty="0" smtClean="0"/>
          </a:p>
          <a:p>
            <a:pPr algn="ctr"/>
            <a:r>
              <a:rPr lang="en-US" sz="1600" dirty="0" smtClean="0"/>
              <a:t>78370 PLAISIR</a:t>
            </a:r>
          </a:p>
          <a:p>
            <a:pPr algn="ctr"/>
            <a:r>
              <a:rPr lang="en-US" sz="1600" dirty="0" smtClean="0"/>
              <a:t>TEL : 01 30 56 63 88</a:t>
            </a:r>
          </a:p>
          <a:p>
            <a:pPr algn="ctr"/>
            <a:r>
              <a:rPr lang="en-US" sz="1600" dirty="0" smtClean="0"/>
              <a:t>FAX : 01 30 56 63 87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2071" y="4678532"/>
            <a:ext cx="3148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TAP AGENCE SUD</a:t>
            </a:r>
          </a:p>
          <a:p>
            <a:pPr algn="ctr"/>
            <a:r>
              <a:rPr lang="en-US" sz="1600" dirty="0" smtClean="0"/>
              <a:t>AVENUE MARC SEGUIN</a:t>
            </a:r>
          </a:p>
          <a:p>
            <a:pPr algn="ctr"/>
            <a:r>
              <a:rPr lang="en-US" sz="1600" dirty="0" smtClean="0"/>
              <a:t>26240 SAINT VALLIER</a:t>
            </a:r>
          </a:p>
          <a:p>
            <a:pPr algn="ctr"/>
            <a:r>
              <a:rPr lang="en-US" sz="1600" dirty="0" smtClean="0"/>
              <a:t>TEL : 04 69 65 65 20</a:t>
            </a:r>
          </a:p>
          <a:p>
            <a:pPr algn="ctr"/>
            <a:r>
              <a:rPr lang="en-US" sz="1600" dirty="0" smtClean="0"/>
              <a:t>FAX : 04 75 03 53 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8042" y="2555718"/>
            <a:ext cx="5239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01 30 56 63 88</a:t>
            </a:r>
          </a:p>
          <a:p>
            <a:pPr algn="ctr"/>
            <a:r>
              <a:rPr lang="en-US" sz="2800" dirty="0" err="1" smtClean="0">
                <a:solidFill>
                  <a:srgbClr val="660066"/>
                </a:solidFill>
                <a:hlinkClick r:id="rId3"/>
              </a:rPr>
              <a:t>contact@tap-france.com</a:t>
            </a:r>
            <a:endParaRPr lang="en-US" sz="2800" dirty="0">
              <a:solidFill>
                <a:srgbClr val="660066"/>
              </a:solidFill>
            </a:endParaRP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24" y="645932"/>
            <a:ext cx="3608564" cy="13931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7278709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623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Arial Narrow" pitchFamily="34" charset="0"/>
                <a:cs typeface="Abadi MT Condensed Light"/>
              </a:rPr>
              <a:t>E-procurement</a:t>
            </a:r>
            <a:endParaRPr lang="en-US" sz="2800" b="1" dirty="0">
              <a:latin typeface="Arial Narrow" pitchFamily="34" charset="0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052"/>
            <a:ext cx="8491491" cy="28075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sz="1800" b="1" dirty="0" smtClean="0">
                <a:latin typeface="Arial Narrow" pitchFamily="34" charset="0"/>
              </a:rPr>
              <a:t>Le e-</a:t>
            </a:r>
            <a:r>
              <a:rPr lang="fr-FR" sz="1800" b="1" dirty="0" err="1" smtClean="0">
                <a:latin typeface="Arial Narrow" pitchFamily="34" charset="0"/>
              </a:rPr>
              <a:t>procurement</a:t>
            </a:r>
            <a:r>
              <a:rPr lang="fr-FR" sz="1800" b="1" dirty="0" smtClean="0">
                <a:latin typeface="Arial Narrow" pitchFamily="34" charset="0"/>
              </a:rPr>
              <a:t> est un mode </a:t>
            </a:r>
            <a:r>
              <a:rPr lang="fr-FR" sz="1800" b="1" dirty="0">
                <a:latin typeface="Arial Narrow" pitchFamily="34" charset="0"/>
              </a:rPr>
              <a:t>d'approvisionnement </a:t>
            </a:r>
            <a:r>
              <a:rPr lang="fr-FR" sz="1800" dirty="0">
                <a:latin typeface="Arial Narrow" pitchFamily="34" charset="0"/>
              </a:rPr>
              <a:t>basé sur le commerce électronique </a:t>
            </a:r>
            <a:r>
              <a:rPr lang="fr-FR" sz="1800" dirty="0" smtClean="0">
                <a:latin typeface="Arial Narrow" pitchFamily="34" charset="0"/>
              </a:rPr>
              <a:t>interentreprises. Le</a:t>
            </a:r>
            <a:r>
              <a:rPr lang="fr-FR" sz="1800" b="1" dirty="0" smtClean="0">
                <a:latin typeface="Arial Narrow" pitchFamily="34" charset="0"/>
              </a:rPr>
              <a:t> </a:t>
            </a:r>
            <a:r>
              <a:rPr lang="fr-FR" sz="1800" dirty="0">
                <a:latin typeface="Arial Narrow" pitchFamily="34" charset="0"/>
              </a:rPr>
              <a:t>traitement des commandes entre les clients et leurs </a:t>
            </a:r>
            <a:r>
              <a:rPr lang="fr-FR" sz="1800" dirty="0" smtClean="0">
                <a:latin typeface="Arial Narrow" pitchFamily="34" charset="0"/>
              </a:rPr>
              <a:t>fournisseurs est automatisé, </a:t>
            </a:r>
            <a:r>
              <a:rPr lang="fr-FR" sz="1800" dirty="0">
                <a:latin typeface="Arial Narrow" pitchFamily="34" charset="0"/>
              </a:rPr>
              <a:t>simplifiant ainsi la gestion des achats hors </a:t>
            </a:r>
            <a:r>
              <a:rPr lang="fr-FR" sz="1800" dirty="0" smtClean="0">
                <a:latin typeface="Arial Narrow" pitchFamily="34" charset="0"/>
              </a:rPr>
              <a:t>production. </a:t>
            </a:r>
          </a:p>
          <a:p>
            <a:pPr marL="0" lvl="1" indent="0">
              <a:buNone/>
            </a:pPr>
            <a:endParaRPr lang="fr-FR" sz="1800" dirty="0">
              <a:solidFill>
                <a:srgbClr val="000000"/>
              </a:solidFill>
              <a:latin typeface="Arial Narrow" pitchFamily="34" charset="0"/>
            </a:endParaRPr>
          </a:p>
          <a:p>
            <a:pPr marL="0" lvl="1" indent="0">
              <a:buNone/>
            </a:pPr>
            <a:r>
              <a:rPr lang="fr-FR" sz="1800" dirty="0">
                <a:latin typeface="Arial Narrow" pitchFamily="34" charset="0"/>
              </a:rPr>
              <a:t>Un outil d’e-</a:t>
            </a:r>
            <a:r>
              <a:rPr lang="fr-FR" sz="1800" dirty="0" err="1">
                <a:latin typeface="Arial Narrow" pitchFamily="34" charset="0"/>
              </a:rPr>
              <a:t>procurement</a:t>
            </a:r>
            <a:r>
              <a:rPr lang="fr-FR" sz="1800" i="1" dirty="0">
                <a:latin typeface="Arial Narrow" pitchFamily="34" charset="0"/>
              </a:rPr>
              <a:t> </a:t>
            </a:r>
            <a:r>
              <a:rPr lang="fr-FR" sz="1800" dirty="0">
                <a:latin typeface="Arial Narrow" pitchFamily="34" charset="0"/>
              </a:rPr>
              <a:t>est une application web, </a:t>
            </a:r>
            <a:r>
              <a:rPr lang="fr-FR" sz="1800" b="1" dirty="0">
                <a:latin typeface="Arial Narrow" pitchFamily="34" charset="0"/>
              </a:rPr>
              <a:t>simple d'emploi</a:t>
            </a:r>
            <a:r>
              <a:rPr lang="fr-FR" sz="1800" dirty="0">
                <a:latin typeface="Arial Narrow" pitchFamily="34" charset="0"/>
              </a:rPr>
              <a:t>, qui permet à </a:t>
            </a:r>
            <a:r>
              <a:rPr lang="fr-FR" sz="1800" dirty="0" smtClean="0">
                <a:latin typeface="Arial Narrow" pitchFamily="34" charset="0"/>
              </a:rPr>
              <a:t>ses utilisateurs </a:t>
            </a:r>
            <a:r>
              <a:rPr lang="fr-FR" sz="1800" b="1" dirty="0">
                <a:latin typeface="Arial Narrow" pitchFamily="34" charset="0"/>
              </a:rPr>
              <a:t>de sélectionner sur </a:t>
            </a:r>
            <a:r>
              <a:rPr lang="fr-FR" sz="1800" b="1" dirty="0" smtClean="0">
                <a:latin typeface="Arial Narrow" pitchFamily="34" charset="0"/>
              </a:rPr>
              <a:t>le catalogue </a:t>
            </a:r>
            <a:r>
              <a:rPr lang="fr-FR" sz="1800" dirty="0" smtClean="0">
                <a:latin typeface="Arial Narrow" pitchFamily="34" charset="0"/>
              </a:rPr>
              <a:t>virtuel les produits dont ils ont besoin </a:t>
            </a:r>
            <a:r>
              <a:rPr lang="fr-FR" sz="1800" dirty="0">
                <a:latin typeface="Arial Narrow" pitchFamily="34" charset="0"/>
              </a:rPr>
              <a:t>et </a:t>
            </a:r>
            <a:r>
              <a:rPr lang="fr-FR" sz="1800" dirty="0" smtClean="0">
                <a:latin typeface="Arial Narrow" pitchFamily="34" charset="0"/>
              </a:rPr>
              <a:t>de les </a:t>
            </a:r>
            <a:r>
              <a:rPr lang="fr-FR" sz="1800" b="1" dirty="0" smtClean="0">
                <a:latin typeface="Arial Narrow" pitchFamily="34" charset="0"/>
              </a:rPr>
              <a:t>commander</a:t>
            </a:r>
            <a:r>
              <a:rPr lang="fr-FR" sz="1800" dirty="0" smtClean="0">
                <a:latin typeface="Arial Narrow" pitchFamily="34" charset="0"/>
              </a:rPr>
              <a:t>.</a:t>
            </a:r>
          </a:p>
          <a:p>
            <a:pPr marL="0" lvl="1" indent="0">
              <a:buNone/>
            </a:pPr>
            <a:endParaRPr lang="fr-FR" sz="18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fr-FR" sz="1800" b="0" dirty="0" smtClean="0">
                <a:latin typeface="Arial Narrow" pitchFamily="34" charset="0"/>
              </a:rPr>
              <a:t>Ce </a:t>
            </a:r>
            <a:r>
              <a:rPr lang="fr-FR" sz="1800" b="0" dirty="0">
                <a:latin typeface="Arial Narrow" pitchFamily="34" charset="0"/>
              </a:rPr>
              <a:t>système permet également </a:t>
            </a:r>
            <a:r>
              <a:rPr lang="fr-FR" sz="1800" b="0" dirty="0" smtClean="0">
                <a:latin typeface="Arial Narrow" pitchFamily="34" charset="0"/>
              </a:rPr>
              <a:t>de gérer les flux d’autorisation interne (</a:t>
            </a:r>
            <a:r>
              <a:rPr lang="fr-FR" sz="1800" b="0" dirty="0" err="1" smtClean="0">
                <a:latin typeface="Arial Narrow" pitchFamily="34" charset="0"/>
              </a:rPr>
              <a:t>workflow</a:t>
            </a:r>
            <a:r>
              <a:rPr lang="fr-FR" sz="1800" b="0" dirty="0" smtClean="0">
                <a:latin typeface="Arial Narrow" pitchFamily="34" charset="0"/>
              </a:rPr>
              <a:t>)</a:t>
            </a:r>
            <a:r>
              <a:rPr lang="fr-FR" sz="1800" dirty="0" smtClean="0">
                <a:latin typeface="Arial Narrow" pitchFamily="34" charset="0"/>
              </a:rPr>
              <a:t>.</a:t>
            </a:r>
            <a:endParaRPr lang="en-US" sz="1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53" y="5307074"/>
            <a:ext cx="3608564" cy="13931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517691"/>
            <a:ext cx="2133600" cy="365125"/>
          </a:xfrm>
        </p:spPr>
        <p:txBody>
          <a:bodyPr/>
          <a:lstStyle/>
          <a:p>
            <a:fld id="{DA8C0E78-07D3-4547-B161-1768667692C3}" type="datetime1">
              <a:rPr lang="fr-FR" sz="1050" smtClean="0">
                <a:solidFill>
                  <a:srgbClr val="5A768E"/>
                </a:solidFill>
              </a:rPr>
              <a:pPr/>
              <a:t>16/03/2011</a:t>
            </a:fld>
            <a:endParaRPr lang="en-US" sz="1050" dirty="0">
              <a:solidFill>
                <a:srgbClr val="5A768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22277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659" y="914400"/>
            <a:ext cx="7932580" cy="54864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latin typeface="Arial Narrow" pitchFamily="34" charset="0"/>
              </a:rPr>
              <a:t>Approvisionnement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dirty="0" err="1" smtClean="0">
                <a:latin typeface="Arial Narrow" pitchFamily="34" charset="0"/>
              </a:rPr>
              <a:t>sur</a:t>
            </a:r>
            <a:r>
              <a:rPr lang="en-US" sz="3200" b="1" dirty="0" smtClean="0">
                <a:latin typeface="Arial Narrow" pitchFamily="34" charset="0"/>
              </a:rPr>
              <a:t> </a:t>
            </a:r>
            <a:r>
              <a:rPr lang="en-US" sz="3200" b="1" cap="none" dirty="0" err="1" smtClean="0">
                <a:latin typeface="Arial Narrow" pitchFamily="34" charset="0"/>
              </a:rPr>
              <a:t>www.tap-france.com</a:t>
            </a:r>
            <a:endParaRPr lang="en-US" sz="3200" b="1" cap="none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59" y="1498760"/>
            <a:ext cx="10010371" cy="39278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Arial Narrow" pitchFamily="34" charset="0"/>
              </a:rPr>
              <a:t>Identification </a:t>
            </a:r>
            <a:r>
              <a:rPr lang="en-US" sz="2000" dirty="0" err="1" smtClean="0">
                <a:latin typeface="Arial Narrow" pitchFamily="34" charset="0"/>
              </a:rPr>
              <a:t>sécurisée</a:t>
            </a:r>
            <a:r>
              <a:rPr lang="en-US" sz="2000" dirty="0" smtClean="0">
                <a:latin typeface="Arial Narrow" pitchFamily="34" charset="0"/>
              </a:rPr>
              <a:t> par login et mot de </a:t>
            </a:r>
            <a:r>
              <a:rPr lang="en-US" sz="2000" dirty="0" err="1" smtClean="0">
                <a:latin typeface="Arial Narrow" pitchFamily="34" charset="0"/>
              </a:rPr>
              <a:t>passe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590658" y="6529451"/>
            <a:ext cx="2011680" cy="384048"/>
          </a:xfrm>
        </p:spPr>
        <p:txBody>
          <a:bodyPr/>
          <a:lstStyle/>
          <a:p>
            <a:pPr algn="l"/>
            <a:fld id="{32259464-FB44-4704-8FF1-054BD6D0D0AE}" type="datetime1">
              <a:rPr lang="fr-FR" sz="1000" smtClean="0">
                <a:solidFill>
                  <a:srgbClr val="5A768E"/>
                </a:solidFill>
              </a:rPr>
              <a:pPr algn="l"/>
              <a:t>16/03/2011</a:t>
            </a:fld>
            <a:endParaRPr lang="en-US" sz="1000" dirty="0">
              <a:solidFill>
                <a:srgbClr val="5A768E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0658" y="1864520"/>
            <a:ext cx="10934271" cy="466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 b="0" dirty="0" err="1" smtClean="0">
                <a:latin typeface="Arial Narrow" pitchFamily="34" charset="0"/>
              </a:rPr>
              <a:t>Commande</a:t>
            </a:r>
            <a:r>
              <a:rPr lang="en-US" sz="2000" b="0" dirty="0" smtClean="0">
                <a:latin typeface="Arial Narrow" pitchFamily="34" charset="0"/>
              </a:rPr>
              <a:t> en </a:t>
            </a:r>
            <a:r>
              <a:rPr lang="en-US" sz="2000" b="0" dirty="0" err="1" smtClean="0">
                <a:latin typeface="Arial Narrow" pitchFamily="34" charset="0"/>
              </a:rPr>
              <a:t>ligne</a:t>
            </a:r>
            <a:r>
              <a:rPr lang="en-US" sz="2000" b="0" dirty="0" smtClean="0">
                <a:latin typeface="Arial Narrow" pitchFamily="34" charset="0"/>
              </a:rPr>
              <a:t> avec </a:t>
            </a:r>
            <a:r>
              <a:rPr lang="en-US" sz="2000" b="0" dirty="0" err="1" smtClean="0">
                <a:latin typeface="Arial Narrow" pitchFamily="34" charset="0"/>
              </a:rPr>
              <a:t>tarif</a:t>
            </a:r>
            <a:r>
              <a:rPr lang="en-US" sz="2000" b="0" dirty="0" smtClean="0">
                <a:latin typeface="Arial Narrow" pitchFamily="34" charset="0"/>
              </a:rPr>
              <a:t> </a:t>
            </a:r>
            <a:r>
              <a:rPr lang="en-US" sz="2000" b="0" dirty="0" err="1" smtClean="0">
                <a:latin typeface="Arial Narrow" pitchFamily="34" charset="0"/>
              </a:rPr>
              <a:t>négocié</a:t>
            </a:r>
            <a:endParaRPr lang="en-US" sz="2000" b="0" dirty="0">
              <a:latin typeface="Arial Narrow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0658" y="2290519"/>
            <a:ext cx="10934271" cy="466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 b="0" dirty="0" err="1" smtClean="0">
                <a:latin typeface="Arial Narrow" pitchFamily="34" charset="0"/>
              </a:rPr>
              <a:t>Processus</a:t>
            </a:r>
            <a:r>
              <a:rPr lang="en-US" sz="2000" b="0" dirty="0" smtClean="0">
                <a:latin typeface="Arial Narrow" pitchFamily="34" charset="0"/>
              </a:rPr>
              <a:t> </a:t>
            </a:r>
            <a:r>
              <a:rPr lang="en-US" sz="2000" b="0" dirty="0" err="1" smtClean="0">
                <a:latin typeface="Arial Narrow" pitchFamily="34" charset="0"/>
              </a:rPr>
              <a:t>d’enregistrement</a:t>
            </a:r>
            <a:r>
              <a:rPr lang="en-US" sz="2000" b="0" dirty="0" smtClean="0">
                <a:latin typeface="Arial Narrow" pitchFamily="34" charset="0"/>
              </a:rPr>
              <a:t> de la </a:t>
            </a:r>
            <a:r>
              <a:rPr lang="en-US" sz="2000" b="0" dirty="0" err="1" smtClean="0">
                <a:latin typeface="Arial Narrow" pitchFamily="34" charset="0"/>
              </a:rPr>
              <a:t>commande</a:t>
            </a:r>
            <a:r>
              <a:rPr lang="en-US" sz="2000" b="0" dirty="0" smtClean="0">
                <a:latin typeface="Arial Narrow" pitchFamily="34" charset="0"/>
              </a:rPr>
              <a:t> </a:t>
            </a:r>
            <a:r>
              <a:rPr lang="en-US" sz="2000" b="0" dirty="0" err="1" smtClean="0">
                <a:latin typeface="Arial Narrow" pitchFamily="34" charset="0"/>
              </a:rPr>
              <a:t>immédiat</a:t>
            </a:r>
            <a:endParaRPr lang="en-US" sz="2000" b="0" dirty="0">
              <a:latin typeface="Arial Narrow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0659" y="2689498"/>
            <a:ext cx="8309139" cy="466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 b="0" dirty="0" smtClean="0">
                <a:latin typeface="Arial Narrow" pitchFamily="34" charset="0"/>
              </a:rPr>
              <a:t>Confirmation et </a:t>
            </a:r>
            <a:r>
              <a:rPr lang="en-US" sz="2000" b="0" dirty="0" err="1" smtClean="0">
                <a:latin typeface="Arial Narrow" pitchFamily="34" charset="0"/>
              </a:rPr>
              <a:t>état</a:t>
            </a:r>
            <a:r>
              <a:rPr lang="en-US" sz="2000" b="0" dirty="0" smtClean="0">
                <a:latin typeface="Arial Narrow" pitchFamily="34" charset="0"/>
              </a:rPr>
              <a:t> </a:t>
            </a:r>
            <a:r>
              <a:rPr lang="en-US" sz="2000" b="0" dirty="0" err="1" smtClean="0">
                <a:latin typeface="Arial Narrow" pitchFamily="34" charset="0"/>
              </a:rPr>
              <a:t>d’avancement</a:t>
            </a:r>
            <a:r>
              <a:rPr lang="en-US" sz="2000" b="0" dirty="0" smtClean="0">
                <a:latin typeface="Arial Narrow" pitchFamily="34" charset="0"/>
              </a:rPr>
              <a:t> </a:t>
            </a:r>
            <a:r>
              <a:rPr lang="en-US" sz="2000" b="0" dirty="0" err="1" smtClean="0">
                <a:latin typeface="Arial Narrow" pitchFamily="34" charset="0"/>
              </a:rPr>
              <a:t>disponibles</a:t>
            </a:r>
            <a:r>
              <a:rPr lang="en-US" sz="2000" b="0" dirty="0" smtClean="0">
                <a:latin typeface="Arial Narrow" pitchFamily="34" charset="0"/>
              </a:rPr>
              <a:t> </a:t>
            </a:r>
            <a:r>
              <a:rPr lang="en-US" sz="2000" b="0" dirty="0" err="1" smtClean="0">
                <a:latin typeface="Arial Narrow" pitchFamily="34" charset="0"/>
              </a:rPr>
              <a:t>sur</a:t>
            </a:r>
            <a:r>
              <a:rPr lang="en-US" sz="2000" b="0" dirty="0" smtClean="0">
                <a:latin typeface="Arial Narrow" pitchFamily="34" charset="0"/>
              </a:rPr>
              <a:t> </a:t>
            </a:r>
            <a:r>
              <a:rPr lang="en-US" sz="2000" b="0" dirty="0" err="1" smtClean="0">
                <a:latin typeface="Arial Narrow" pitchFamily="34" charset="0"/>
              </a:rPr>
              <a:t>votre</a:t>
            </a:r>
            <a:r>
              <a:rPr lang="en-US" sz="2000" b="0" dirty="0" smtClean="0">
                <a:latin typeface="Arial Narrow" pitchFamily="34" charset="0"/>
              </a:rPr>
              <a:t> </a:t>
            </a:r>
            <a:r>
              <a:rPr lang="en-US" sz="2000" b="0" dirty="0" err="1" smtClean="0">
                <a:latin typeface="Arial Narrow" pitchFamily="34" charset="0"/>
              </a:rPr>
              <a:t>compte</a:t>
            </a:r>
            <a:r>
              <a:rPr lang="en-US" sz="2000" b="0" dirty="0" smtClean="0">
                <a:latin typeface="Arial Narrow" pitchFamily="34" charset="0"/>
              </a:rPr>
              <a:t> pro et par email</a:t>
            </a:r>
            <a:endParaRPr lang="en-US" sz="2000" b="0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658" y="4116244"/>
            <a:ext cx="8147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UN PROCESSUS D’APPROVISIONNEMENT </a:t>
            </a:r>
          </a:p>
          <a:p>
            <a:pPr algn="ctr"/>
            <a:r>
              <a:rPr lang="en-US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SIMPLE, SECURISE ET INTUITIF !</a:t>
            </a:r>
            <a:endParaRPr lang="en-US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0658" y="3156027"/>
            <a:ext cx="10934271" cy="466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 b="0" dirty="0" err="1" smtClean="0">
                <a:latin typeface="Arial Narrow" pitchFamily="34" charset="0"/>
              </a:rPr>
              <a:t>Mise</a:t>
            </a:r>
            <a:r>
              <a:rPr lang="en-US" sz="2000" b="0" dirty="0" smtClean="0">
                <a:latin typeface="Arial Narrow" pitchFamily="34" charset="0"/>
              </a:rPr>
              <a:t> </a:t>
            </a:r>
            <a:r>
              <a:rPr lang="en-US" sz="2000" b="0" dirty="0" smtClean="0">
                <a:latin typeface="Arial Narrow" pitchFamily="34" charset="0"/>
              </a:rPr>
              <a:t>à </a:t>
            </a:r>
            <a:r>
              <a:rPr lang="en-US" sz="2000" b="0" dirty="0" smtClean="0">
                <a:latin typeface="Arial Narrow" pitchFamily="34" charset="0"/>
              </a:rPr>
              <a:t>disposition des documents </a:t>
            </a:r>
            <a:r>
              <a:rPr lang="en-US" sz="2000" b="0" dirty="0" err="1" smtClean="0">
                <a:latin typeface="Arial Narrow" pitchFamily="34" charset="0"/>
              </a:rPr>
              <a:t>commerciaux</a:t>
            </a:r>
            <a:r>
              <a:rPr lang="en-US" sz="2000" b="0" dirty="0" smtClean="0">
                <a:latin typeface="Arial Narrow" pitchFamily="34" charset="0"/>
              </a:rPr>
              <a:t> en </a:t>
            </a:r>
            <a:r>
              <a:rPr lang="en-US" sz="2000" b="0" dirty="0" err="1" smtClean="0">
                <a:latin typeface="Arial Narrow" pitchFamily="34" charset="0"/>
              </a:rPr>
              <a:t>ligne</a:t>
            </a:r>
            <a:endParaRPr lang="en-US" sz="2000" b="0" dirty="0">
              <a:latin typeface="Arial Narrow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0658" y="3622556"/>
            <a:ext cx="10934271" cy="466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 b="0" dirty="0" err="1" smtClean="0">
                <a:latin typeface="Arial Narrow" pitchFamily="34" charset="0"/>
              </a:rPr>
              <a:t>Mémorisation</a:t>
            </a:r>
            <a:r>
              <a:rPr lang="en-US" sz="2000" b="0" dirty="0" smtClean="0">
                <a:latin typeface="Arial Narrow" pitchFamily="34" charset="0"/>
              </a:rPr>
              <a:t> des </a:t>
            </a:r>
            <a:r>
              <a:rPr lang="en-US" sz="2000" b="0" dirty="0" err="1" smtClean="0">
                <a:latin typeface="Arial Narrow" pitchFamily="34" charset="0"/>
              </a:rPr>
              <a:t>paniers</a:t>
            </a:r>
            <a:r>
              <a:rPr lang="en-US" sz="2000" b="0" dirty="0" smtClean="0">
                <a:latin typeface="Arial Narrow" pitchFamily="34" charset="0"/>
              </a:rPr>
              <a:t> </a:t>
            </a:r>
            <a:r>
              <a:rPr lang="en-US" sz="2000" b="0" dirty="0" err="1" smtClean="0">
                <a:latin typeface="Arial Narrow" pitchFamily="34" charset="0"/>
              </a:rPr>
              <a:t>d’achats</a:t>
            </a:r>
            <a:endParaRPr lang="en-US" sz="2000" b="0" dirty="0">
              <a:latin typeface="Arial Narrow" pitchFamily="34" charset="0"/>
            </a:endParaRPr>
          </a:p>
        </p:txBody>
      </p:sp>
      <p:pic>
        <p:nvPicPr>
          <p:cNvPr id="15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53" y="5307074"/>
            <a:ext cx="3608564" cy="13931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869542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53" y="5307074"/>
            <a:ext cx="3608564" cy="13931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Image 8" descr="sche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620" y="320204"/>
            <a:ext cx="8358326" cy="488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526569"/>
            <a:ext cx="2133600" cy="365125"/>
          </a:xfrm>
        </p:spPr>
        <p:txBody>
          <a:bodyPr/>
          <a:lstStyle/>
          <a:p>
            <a:fld id="{E059EB81-96EE-47CF-8025-223B0DC23EBF}" type="datetime1">
              <a:rPr lang="fr-FR" sz="1050" smtClean="0">
                <a:solidFill>
                  <a:srgbClr val="5A768E"/>
                </a:solidFill>
              </a:rPr>
              <a:pPr/>
              <a:t>16/03/2011</a:t>
            </a:fld>
            <a:endParaRPr lang="en-US" sz="1050" dirty="0">
              <a:solidFill>
                <a:srgbClr val="5A768E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2403794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783" y="1088114"/>
            <a:ext cx="6144225" cy="3587091"/>
          </a:xfrm>
          <a:prstGeom prst="rect">
            <a:avLst/>
          </a:prstGeom>
          <a:ln w="38100"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scene3d>
            <a:camera prst="perspectiveContrastingLef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ZoneTexte 3"/>
          <p:cNvSpPr txBox="1"/>
          <p:nvPr/>
        </p:nvSpPr>
        <p:spPr>
          <a:xfrm>
            <a:off x="124287" y="2535405"/>
            <a:ext cx="3409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latin typeface="Arial Narrow" pitchFamily="34" charset="0"/>
              </a:rPr>
              <a:t>A</a:t>
            </a:r>
            <a:r>
              <a:rPr lang="fr-FR" dirty="0" smtClean="0">
                <a:latin typeface="Arial Narrow" pitchFamily="34" charset="0"/>
              </a:rPr>
              <a:t>ccès </a:t>
            </a:r>
            <a:r>
              <a:rPr lang="fr-FR" dirty="0" smtClean="0">
                <a:latin typeface="Arial Narrow" pitchFamily="34" charset="0"/>
              </a:rPr>
              <a:t>au </a:t>
            </a:r>
            <a:r>
              <a:rPr lang="fr-FR" b="1" dirty="0" smtClean="0">
                <a:latin typeface="Arial Narrow" pitchFamily="34" charset="0"/>
              </a:rPr>
              <a:t>compte pro </a:t>
            </a:r>
            <a:r>
              <a:rPr lang="fr-FR" b="1" dirty="0" smtClean="0">
                <a:latin typeface="Arial Narrow" pitchFamily="34" charset="0"/>
              </a:rPr>
              <a:t>sécurisé</a:t>
            </a:r>
            <a:endParaRPr lang="fr-FR" b="1" dirty="0" smtClean="0">
              <a:latin typeface="Arial Narrow" pitchFamily="34" charset="0"/>
            </a:endParaRPr>
          </a:p>
          <a:p>
            <a:pPr algn="r"/>
            <a:r>
              <a:rPr lang="fr-FR" dirty="0" smtClean="0">
                <a:latin typeface="Arial Narrow" pitchFamily="34" charset="0"/>
              </a:rPr>
              <a:t>par login et mot de passe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" y="1981407"/>
            <a:ext cx="3409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latin typeface="Arial Narrow" pitchFamily="34" charset="0"/>
              </a:rPr>
              <a:t>1 - IDENTIFICATION</a:t>
            </a:r>
            <a:endParaRPr lang="fr-FR" sz="3000" b="1" dirty="0">
              <a:latin typeface="Arial Narrow" pitchFamily="34" charset="0"/>
            </a:endParaRP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53" y="5307074"/>
            <a:ext cx="3608564" cy="13931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457200" y="6521156"/>
            <a:ext cx="2133600" cy="365125"/>
          </a:xfrm>
        </p:spPr>
        <p:txBody>
          <a:bodyPr/>
          <a:lstStyle/>
          <a:p>
            <a:fld id="{0DBA0977-EE49-49FE-BEC2-CE80C3A14C34}" type="datetime1">
              <a:rPr lang="fr-FR" sz="1050" smtClean="0">
                <a:solidFill>
                  <a:srgbClr val="5A768E"/>
                </a:solidFill>
              </a:rPr>
              <a:pPr/>
              <a:t>16/03/2011</a:t>
            </a:fld>
            <a:endParaRPr lang="en-US" sz="1050" dirty="0">
              <a:solidFill>
                <a:srgbClr val="5A768E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8780" y="1254556"/>
            <a:ext cx="34225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ü"/>
            </a:pPr>
            <a:r>
              <a:rPr lang="fr-FR" dirty="0" smtClean="0">
                <a:latin typeface="Arial Narrow" pitchFamily="34" charset="0"/>
              </a:rPr>
              <a:t> Constitution du panier d’achats</a:t>
            </a:r>
          </a:p>
          <a:p>
            <a:pPr algn="r"/>
            <a:endParaRPr lang="fr-FR" dirty="0" smtClean="0">
              <a:latin typeface="Arial Narrow" pitchFamily="34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fr-FR" dirty="0" smtClean="0">
                <a:latin typeface="Arial Narrow" pitchFamily="34" charset="0"/>
              </a:rPr>
              <a:t> Création de catalogues personnalisés</a:t>
            </a:r>
          </a:p>
          <a:p>
            <a:pPr algn="r">
              <a:buFont typeface="Wingdings" pitchFamily="2" charset="2"/>
              <a:buChar char="ü"/>
            </a:pPr>
            <a:endParaRPr lang="fr-FR" dirty="0" smtClean="0">
              <a:latin typeface="Arial Narrow" pitchFamily="34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fr-FR" dirty="0" smtClean="0">
                <a:latin typeface="Arial Narrow" pitchFamily="34" charset="0"/>
              </a:rPr>
              <a:t> Mémorisation du panier</a:t>
            </a:r>
          </a:p>
          <a:p>
            <a:pPr algn="r">
              <a:buFont typeface="Wingdings" pitchFamily="2" charset="2"/>
              <a:buChar char="ü"/>
            </a:pPr>
            <a:endParaRPr lang="fr-FR" dirty="0" smtClean="0">
              <a:latin typeface="Arial Narrow" pitchFamily="34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fr-FR" dirty="0" smtClean="0">
                <a:latin typeface="Arial Narrow" pitchFamily="34" charset="0"/>
              </a:rPr>
              <a:t> Création d’une nouvelle commande à partir d’une ancienne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38692" y="700558"/>
            <a:ext cx="2605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latin typeface="Arial Narrow" pitchFamily="34" charset="0"/>
              </a:rPr>
              <a:t>2 - COMMANDE</a:t>
            </a:r>
            <a:endParaRPr lang="fr-FR" sz="3000" b="1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3363"/>
          <a:stretch>
            <a:fillRect/>
          </a:stretch>
        </p:blipFill>
        <p:spPr bwMode="auto">
          <a:xfrm>
            <a:off x="2210752" y="825624"/>
            <a:ext cx="6516001" cy="3845614"/>
          </a:xfrm>
          <a:prstGeom prst="rect">
            <a:avLst/>
          </a:prstGeom>
          <a:ln w="28575"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scene3d>
            <a:camera prst="perspectiveContrastingLeftFacing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499935"/>
            <a:ext cx="2133600" cy="365125"/>
          </a:xfrm>
        </p:spPr>
        <p:txBody>
          <a:bodyPr/>
          <a:lstStyle/>
          <a:p>
            <a:fld id="{04283626-B7FB-47C8-8C9C-2E4BCD7BB3C2}" type="datetime1">
              <a:rPr lang="fr-FR" sz="1050" smtClean="0">
                <a:solidFill>
                  <a:srgbClr val="5A768E"/>
                </a:solidFill>
              </a:rPr>
              <a:pPr/>
              <a:t>16/03/2011</a:t>
            </a:fld>
            <a:endParaRPr lang="en-US" sz="1050" dirty="0">
              <a:solidFill>
                <a:srgbClr val="5A768E"/>
              </a:solidFill>
            </a:endParaRPr>
          </a:p>
        </p:txBody>
      </p:sp>
      <p:pic>
        <p:nvPicPr>
          <p:cNvPr id="9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53" y="5307074"/>
            <a:ext cx="3608564" cy="13931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435007" y="805550"/>
            <a:ext cx="43678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FR" dirty="0" smtClean="0">
              <a:latin typeface="Arial Narrow" pitchFamily="34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fr-FR" dirty="0" smtClean="0">
                <a:latin typeface="Arial Narrow" pitchFamily="34" charset="0"/>
              </a:rPr>
              <a:t> Choix du mode de paiement</a:t>
            </a:r>
          </a:p>
          <a:p>
            <a:pPr algn="r">
              <a:buFont typeface="Wingdings" pitchFamily="2" charset="2"/>
              <a:buChar char="ü"/>
            </a:pPr>
            <a:endParaRPr lang="fr-FR" dirty="0" smtClean="0">
              <a:latin typeface="Arial Narrow" pitchFamily="34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fr-FR" dirty="0" smtClean="0">
                <a:latin typeface="Arial Narrow" pitchFamily="34" charset="0"/>
              </a:rPr>
              <a:t> Choix du mode de livraison</a:t>
            </a:r>
          </a:p>
          <a:p>
            <a:pPr algn="r">
              <a:buFont typeface="Wingdings" pitchFamily="2" charset="2"/>
              <a:buChar char="ü"/>
            </a:pPr>
            <a:endParaRPr lang="fr-FR" dirty="0" smtClean="0">
              <a:latin typeface="Arial Narrow" pitchFamily="34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fr-FR" dirty="0" smtClean="0">
                <a:latin typeface="Arial Narrow" pitchFamily="34" charset="0"/>
              </a:rPr>
              <a:t> Validation de la commande </a:t>
            </a:r>
          </a:p>
          <a:p>
            <a:pPr algn="r"/>
            <a:r>
              <a:rPr lang="fr-FR" dirty="0" smtClean="0">
                <a:latin typeface="Arial Narrow" pitchFamily="34" charset="0"/>
              </a:rPr>
              <a:t>en interne</a:t>
            </a:r>
          </a:p>
          <a:p>
            <a:pPr algn="r">
              <a:buFont typeface="Wingdings" pitchFamily="2" charset="2"/>
              <a:buChar char="ü"/>
            </a:pPr>
            <a:endParaRPr lang="fr-FR" dirty="0" smtClean="0">
              <a:latin typeface="Arial Narrow" pitchFamily="34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fr-FR" dirty="0" smtClean="0">
                <a:latin typeface="Arial Narrow" pitchFamily="34" charset="0"/>
              </a:rPr>
              <a:t> Prise en charge automatique </a:t>
            </a:r>
          </a:p>
          <a:p>
            <a:pPr algn="r"/>
            <a:r>
              <a:rPr lang="fr-FR" dirty="0" smtClean="0">
                <a:latin typeface="Arial Narrow" pitchFamily="34" charset="0"/>
              </a:rPr>
              <a:t>de la commande</a:t>
            </a:r>
          </a:p>
          <a:p>
            <a:pPr algn="r">
              <a:buFont typeface="Wingdings" pitchFamily="2" charset="2"/>
              <a:buChar char="ü"/>
            </a:pPr>
            <a:endParaRPr lang="fr-FR" dirty="0" smtClean="0">
              <a:latin typeface="Arial Narrow" pitchFamily="34" charset="0"/>
            </a:endParaRPr>
          </a:p>
          <a:p>
            <a:pPr algn="r">
              <a:buFont typeface="Wingdings" pitchFamily="2" charset="2"/>
              <a:buChar char="ü"/>
            </a:pPr>
            <a:r>
              <a:rPr lang="fr-FR" dirty="0" smtClean="0">
                <a:latin typeface="Arial Narrow" pitchFamily="34" charset="0"/>
              </a:rPr>
              <a:t> Information par email </a:t>
            </a:r>
            <a:r>
              <a:rPr lang="fr-FR" dirty="0" smtClean="0">
                <a:latin typeface="Arial Narrow" pitchFamily="34" charset="0"/>
              </a:rPr>
              <a:t>de</a:t>
            </a:r>
          </a:p>
          <a:p>
            <a:pPr algn="r"/>
            <a:r>
              <a:rPr lang="fr-FR" dirty="0" smtClean="0">
                <a:latin typeface="Arial Narrow" pitchFamily="34" charset="0"/>
              </a:rPr>
              <a:t>l’état d’avancement de la commande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42002" y="528551"/>
            <a:ext cx="3232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latin typeface="Arial Narrow" pitchFamily="34" charset="0"/>
              </a:rPr>
              <a:t>3 - RECAPITULATIF</a:t>
            </a:r>
            <a:endParaRPr lang="fr-FR" sz="3000" b="1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816" y="752282"/>
            <a:ext cx="5552984" cy="408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scene3d>
            <a:camera prst="perspectiveContrastingLeftFacing"/>
            <a:lightRig rig="threePt" dir="t"/>
          </a:scene3d>
        </p:spPr>
      </p:pic>
      <p:pic>
        <p:nvPicPr>
          <p:cNvPr id="9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53" y="5307074"/>
            <a:ext cx="3608564" cy="13931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9EA75904-EBF4-4588-886A-10841E4D67F0}" type="datetime1">
              <a:rPr lang="fr-FR" sz="1050" smtClean="0">
                <a:solidFill>
                  <a:srgbClr val="5A768E"/>
                </a:solidFill>
              </a:rPr>
              <a:pPr/>
              <a:t>16/03/2011</a:t>
            </a:fld>
            <a:endParaRPr lang="en-US" sz="1050" dirty="0">
              <a:solidFill>
                <a:srgbClr val="5A768E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53" y="5307074"/>
            <a:ext cx="3608564" cy="13931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5479541" y="1307667"/>
            <a:ext cx="39829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latin typeface="Arial Narrow" pitchFamily="34" charset="0"/>
              </a:rPr>
              <a:t> Historiques et statut des commandes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latin typeface="Arial Narrow" pitchFamily="34" charset="0"/>
              </a:rPr>
              <a:t> </a:t>
            </a:r>
            <a:r>
              <a:rPr lang="fr-FR" dirty="0" smtClean="0">
                <a:latin typeface="Arial Narrow" pitchFamily="34" charset="0"/>
              </a:rPr>
              <a:t>Gestion du compte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latin typeface="Arial Narrow" pitchFamily="34" charset="0"/>
              </a:rPr>
              <a:t> </a:t>
            </a:r>
            <a:r>
              <a:rPr lang="fr-FR" dirty="0" smtClean="0">
                <a:latin typeface="Arial Narrow" pitchFamily="34" charset="0"/>
              </a:rPr>
              <a:t>Carnets d’adresses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latin typeface="Arial Narrow" pitchFamily="34" charset="0"/>
              </a:rPr>
              <a:t> </a:t>
            </a:r>
            <a:r>
              <a:rPr lang="fr-FR" dirty="0" smtClean="0">
                <a:latin typeface="Arial Narrow" pitchFamily="34" charset="0"/>
              </a:rPr>
              <a:t>Catalogues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latin typeface="Arial Narrow" pitchFamily="34" charset="0"/>
              </a:rPr>
              <a:t> </a:t>
            </a:r>
            <a:r>
              <a:rPr lang="fr-FR" dirty="0" smtClean="0">
                <a:latin typeface="Arial Narrow" pitchFamily="34" charset="0"/>
              </a:rPr>
              <a:t>Documents administratifs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Narrow" pitchFamily="34" charset="0"/>
              </a:rPr>
              <a:t>    etc</a:t>
            </a:r>
            <a:r>
              <a:rPr lang="fr-FR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63015" y="753669"/>
            <a:ext cx="7998873" cy="55399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latin typeface="Arial Narrow" pitchFamily="34" charset="0"/>
              </a:rPr>
              <a:t>4 - COMPTE  PRO</a:t>
            </a:r>
            <a:endParaRPr lang="fr-FR" sz="3000" b="1" dirty="0">
              <a:latin typeface="Arial Narrow" pitchFamily="34" charset="0"/>
            </a:endParaRPr>
          </a:p>
        </p:txBody>
      </p:sp>
      <p:pic>
        <p:nvPicPr>
          <p:cNvPr id="7" name="Image 6" descr="site1.jpg"/>
          <p:cNvPicPr>
            <a:picLocks noChangeAspect="1"/>
          </p:cNvPicPr>
          <p:nvPr/>
        </p:nvPicPr>
        <p:blipFill>
          <a:blip r:embed="rId3" cstate="print"/>
          <a:srcRect r="22587" b="15755"/>
          <a:stretch>
            <a:fillRect/>
          </a:stretch>
        </p:blipFill>
        <p:spPr>
          <a:xfrm>
            <a:off x="499752" y="608793"/>
            <a:ext cx="5991583" cy="425304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"/>
          </a:effectLst>
          <a:scene3d>
            <a:camera prst="perspectiveContrastingRightFacing"/>
            <a:lightRig rig="threePt" dir="t"/>
          </a:scene3d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A5E324B2-D3EE-4B2D-BC73-71B462F9BF6D}" type="datetime1">
              <a:rPr lang="fr-FR" sz="1050" smtClean="0">
                <a:solidFill>
                  <a:srgbClr val="5A768E"/>
                </a:solidFill>
              </a:rPr>
              <a:pPr/>
              <a:t>16/03/2011</a:t>
            </a:fld>
            <a:endParaRPr lang="en-US" sz="1050" dirty="0">
              <a:solidFill>
                <a:srgbClr val="5A768E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505" y="1279181"/>
            <a:ext cx="7520940" cy="54864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latin typeface="Arial Narrow" pitchFamily="34" charset="0"/>
                <a:cs typeface="Franklin Gothic Book"/>
              </a:rPr>
              <a:t>DE NOMBREUX AVANTAGES </a:t>
            </a:r>
            <a:endParaRPr lang="en-US" sz="3000" b="1" dirty="0">
              <a:latin typeface="Arial Narrow" pitchFamily="34" charset="0"/>
              <a:cs typeface="Franklin Gothic Book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42911" y="1827821"/>
            <a:ext cx="8321040" cy="347925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fr-FR" sz="1800" b="0" dirty="0" smtClean="0">
                <a:latin typeface="Arial Narrow" pitchFamily="34" charset="0"/>
                <a:cs typeface="Franklin Gothic Book"/>
              </a:rPr>
              <a:t>Allègement </a:t>
            </a:r>
            <a:r>
              <a:rPr lang="fr-FR" sz="1800" b="0" dirty="0">
                <a:latin typeface="Arial Narrow" pitchFamily="34" charset="0"/>
                <a:cs typeface="Franklin Gothic Book"/>
              </a:rPr>
              <a:t>des coûts </a:t>
            </a:r>
            <a:r>
              <a:rPr lang="fr-FR" sz="1800" b="0" dirty="0" smtClean="0">
                <a:latin typeface="Arial Narrow" pitchFamily="34" charset="0"/>
                <a:cs typeface="Franklin Gothic Book"/>
              </a:rPr>
              <a:t>administratifs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fr-FR" sz="1800" b="0" dirty="0" smtClean="0">
                <a:latin typeface="Arial Narrow" pitchFamily="34" charset="0"/>
                <a:cs typeface="Franklin Gothic Book"/>
              </a:rPr>
              <a:t>Raccourcissement des cycles d'achats et d'exécution des commandes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fr-FR" sz="1800" b="0" dirty="0" smtClean="0">
                <a:latin typeface="Arial Narrow" pitchFamily="34" charset="0"/>
                <a:cs typeface="Franklin Gothic Book"/>
              </a:rPr>
              <a:t>Amélioration </a:t>
            </a:r>
            <a:r>
              <a:rPr lang="fr-FR" sz="1800" b="0" dirty="0">
                <a:latin typeface="Arial Narrow" pitchFamily="34" charset="0"/>
                <a:cs typeface="Franklin Gothic Book"/>
              </a:rPr>
              <a:t>des pratiques de gestion des stocks </a:t>
            </a:r>
            <a:endParaRPr lang="fr-FR" sz="1800" b="0" dirty="0" smtClean="0">
              <a:latin typeface="Arial Narrow" pitchFamily="34" charset="0"/>
              <a:cs typeface="Franklin Gothic Book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fr-FR" sz="1800" b="0" dirty="0" smtClean="0">
                <a:latin typeface="Arial Narrow" pitchFamily="34" charset="0"/>
                <a:cs typeface="Franklin Gothic Book"/>
              </a:rPr>
              <a:t>Renforcement </a:t>
            </a:r>
            <a:r>
              <a:rPr lang="fr-FR" sz="1800" b="0" dirty="0">
                <a:latin typeface="Arial Narrow" pitchFamily="34" charset="0"/>
                <a:cs typeface="Franklin Gothic Book"/>
              </a:rPr>
              <a:t>du contrôle des </a:t>
            </a:r>
            <a:r>
              <a:rPr lang="fr-FR" sz="1800" b="0" dirty="0" smtClean="0">
                <a:latin typeface="Arial Narrow" pitchFamily="34" charset="0"/>
                <a:cs typeface="Franklin Gothic Book"/>
              </a:rPr>
              <a:t>achats grâce à </a:t>
            </a:r>
            <a:r>
              <a:rPr lang="fr-FR" sz="1800" b="0" dirty="0">
                <a:latin typeface="Arial Narrow" pitchFamily="34" charset="0"/>
                <a:cs typeface="Franklin Gothic Book"/>
              </a:rPr>
              <a:t>une automatisation des </a:t>
            </a:r>
            <a:r>
              <a:rPr lang="fr-FR" sz="1800" b="0" dirty="0" smtClean="0">
                <a:latin typeface="Arial Narrow" pitchFamily="34" charset="0"/>
                <a:cs typeface="Franklin Gothic Book"/>
              </a:rPr>
              <a:t>processus</a:t>
            </a:r>
            <a:endParaRPr lang="fr-FR" sz="1800" b="0" dirty="0" smtClean="0">
              <a:latin typeface="Arial Narrow" pitchFamily="34" charset="0"/>
              <a:cs typeface="Franklin Gothic Book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fr-FR" sz="1800" b="0" dirty="0" smtClean="0">
                <a:latin typeface="Arial Narrow" pitchFamily="34" charset="0"/>
              </a:rPr>
              <a:t>Gestion stratégique des achats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fr-FR" sz="1800" b="0" dirty="0" smtClean="0">
                <a:latin typeface="Arial Narrow" pitchFamily="34" charset="0"/>
              </a:rPr>
              <a:t>Mise à disposition des documents </a:t>
            </a:r>
            <a:r>
              <a:rPr lang="fr-FR" sz="1800" b="0" dirty="0">
                <a:latin typeface="Arial Narrow" pitchFamily="34" charset="0"/>
              </a:rPr>
              <a:t> </a:t>
            </a:r>
            <a:endParaRPr lang="fr-FR" sz="1800" b="0" dirty="0" smtClean="0">
              <a:latin typeface="Arial Narrow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fr-FR" sz="1800" b="0" dirty="0" smtClean="0">
                <a:latin typeface="Arial Narrow" pitchFamily="34" charset="0"/>
              </a:rPr>
              <a:t>Gestion des catalogues </a:t>
            </a:r>
            <a:r>
              <a:rPr lang="fr-FR" sz="1800" b="0" dirty="0" smtClean="0">
                <a:latin typeface="Arial Narrow" pitchFamily="34" charset="0"/>
              </a:rPr>
              <a:t>personnalisés</a:t>
            </a:r>
            <a:endParaRPr lang="en-US" sz="1800" b="0" dirty="0">
              <a:latin typeface="Arial Narrow" pitchFamily="34" charset="0"/>
              <a:cs typeface="Franklin Gothic Book"/>
            </a:endParaRPr>
          </a:p>
        </p:txBody>
      </p:sp>
      <p:pic>
        <p:nvPicPr>
          <p:cNvPr id="9" name="Picture 7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53" y="5307074"/>
            <a:ext cx="3608564" cy="13931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F0E2C887-9138-48B5-BC31-642CDE9FD207}" type="datetime1">
              <a:rPr lang="fr-FR" sz="1050" smtClean="0">
                <a:solidFill>
                  <a:srgbClr val="5A768E"/>
                </a:solidFill>
              </a:rPr>
              <a:pPr/>
              <a:t>16/03/2011</a:t>
            </a:fld>
            <a:endParaRPr lang="en-US" sz="1050" dirty="0">
              <a:solidFill>
                <a:srgbClr val="5A768E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890877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339</Words>
  <Application>Microsoft Office PowerPoint</Application>
  <PresentationFormat>Affichage à l'écran (4:3)</PresentationFormat>
  <Paragraphs>89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E-procurement</vt:lpstr>
      <vt:lpstr>E-procurement</vt:lpstr>
      <vt:lpstr>Approvisionnement sur www.tap-france.com</vt:lpstr>
      <vt:lpstr>Diapositive 4</vt:lpstr>
      <vt:lpstr>Diapositive 5</vt:lpstr>
      <vt:lpstr>Diapositive 6</vt:lpstr>
      <vt:lpstr>Diapositive 7</vt:lpstr>
      <vt:lpstr>Diapositive 8</vt:lpstr>
      <vt:lpstr>DE NOMBREUX AVANTAGES </vt:lpstr>
      <vt:lpstr> Pour plus d’infos, conctactez  nous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E-procurement</dc:title>
  <dc:creator>MacBook Pro</dc:creator>
  <cp:lastModifiedBy>WEBMASTER-TAP</cp:lastModifiedBy>
  <cp:revision>118</cp:revision>
  <dcterms:created xsi:type="dcterms:W3CDTF">2011-03-11T11:23:16Z</dcterms:created>
  <dcterms:modified xsi:type="dcterms:W3CDTF">2011-03-16T14:44:47Z</dcterms:modified>
</cp:coreProperties>
</file>